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  <p:sldMasterId id="2147483692" r:id="rId2"/>
  </p:sldMasterIdLst>
  <p:notesMasterIdLst>
    <p:notesMasterId r:id="rId16"/>
  </p:notesMasterIdLst>
  <p:sldIdLst>
    <p:sldId id="351" r:id="rId3"/>
    <p:sldId id="354" r:id="rId4"/>
    <p:sldId id="355" r:id="rId5"/>
    <p:sldId id="356" r:id="rId6"/>
    <p:sldId id="362" r:id="rId7"/>
    <p:sldId id="358" r:id="rId8"/>
    <p:sldId id="359" r:id="rId9"/>
    <p:sldId id="357" r:id="rId10"/>
    <p:sldId id="360" r:id="rId11"/>
    <p:sldId id="361" r:id="rId12"/>
    <p:sldId id="363" r:id="rId13"/>
    <p:sldId id="364" r:id="rId14"/>
    <p:sldId id="3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D4AC"/>
    <a:srgbClr val="00B09B"/>
    <a:srgbClr val="F57921"/>
    <a:srgbClr val="272936"/>
    <a:srgbClr val="9E9CB4"/>
    <a:srgbClr val="CDA46F"/>
    <a:srgbClr val="39404A"/>
    <a:srgbClr val="9D8368"/>
    <a:srgbClr val="138ADD"/>
    <a:srgbClr val="0D9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21" autoAdjust="0"/>
    <p:restoredTop sz="96433" autoAdjust="0"/>
  </p:normalViewPr>
  <p:slideViewPr>
    <p:cSldViewPr snapToGrid="0" showGuides="1">
      <p:cViewPr varScale="1">
        <p:scale>
          <a:sx n="128" d="100"/>
          <a:sy n="128" d="100"/>
        </p:scale>
        <p:origin x="87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9143996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4490376" y="6021955"/>
            <a:ext cx="4653624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9144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8" y="2814638"/>
            <a:ext cx="6858000" cy="2387600"/>
          </a:xfrm>
        </p:spPr>
        <p:txBody>
          <a:bodyPr rIns="365760" anchor="b">
            <a:normAutofit/>
          </a:bodyPr>
          <a:lstStyle>
            <a:lvl1pPr algn="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8" y="5202238"/>
            <a:ext cx="6858000" cy="899846"/>
          </a:xfrm>
        </p:spPr>
        <p:txBody>
          <a:bodyPr rIns="365760">
            <a:normAutofit/>
          </a:bodyPr>
          <a:lstStyle>
            <a:lvl1pPr marL="0" indent="0" algn="r">
              <a:buNone/>
              <a:defRPr sz="20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0A06-6586-46C1-B5BF-0E56DC48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BDF8E-04ED-4796-A02C-D6887C62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5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3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57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5"/>
            <a:ext cx="9144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3" y="3071723"/>
            <a:ext cx="5046133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7213" y="6121399"/>
            <a:ext cx="364959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</a:t>
            </a:r>
            <a:r>
              <a:rPr lang="en-US" baseline="0">
                <a:solidFill>
                  <a:srgbClr val="A5CD00"/>
                </a:solidFill>
              </a:rPr>
              <a:t>free PowerPoint template </a:t>
            </a:r>
            <a:r>
              <a:rPr lang="en-US" baseline="0" dirty="0">
                <a:solidFill>
                  <a:srgbClr val="A5CD00"/>
                </a:solidFill>
              </a:rPr>
              <a:t>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2633133"/>
            <a:ext cx="22241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705803"/>
            <a:ext cx="261456" cy="223991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5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5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487"/>
            <a:ext cx="7886700" cy="3970476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33844" y="-241"/>
            <a:ext cx="9110156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3296950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 rIns="365760"/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8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2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8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6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2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presentationgo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67DC16-0617-4BAD-B279-658D1101462B}"/>
              </a:ext>
            </a:extLst>
          </p:cNvPr>
          <p:cNvGrpSpPr/>
          <p:nvPr userDrawn="1"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B52455-0488-44FB-AC45-0F087666BC27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F69A73-B888-43F4-AAFD-7161DCD25AE3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FF6F4D3-BBCF-41EB-815A-CB952A23CB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8665C17-6FB6-48DB-B536-80F00E337511}"/>
              </a:ext>
            </a:extLst>
          </p:cNvPr>
          <p:cNvSpPr/>
          <p:nvPr userDrawn="1"/>
        </p:nvSpPr>
        <p:spPr>
          <a:xfrm>
            <a:off x="-66674" y="6959601"/>
            <a:ext cx="1263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hlinkClick r:id="rId16" tooltip="PresentationGo!"/>
              </a:rPr>
              <a:t>presentationgo.com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9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942A-26CB-4FC8-A61F-ED7BAF06B75B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Ogaosion/OOP_course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Composition_over_inheritan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286000" y="5340261"/>
            <a:ext cx="6858000" cy="899846"/>
          </a:xfrm>
        </p:spPr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Design report</a:t>
            </a:r>
          </a:p>
          <a:p>
            <a:r>
              <a:rPr lang="en-US" sz="14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高梓源</a:t>
            </a:r>
            <a:endParaRPr lang="en-US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14638"/>
            <a:ext cx="3296950" cy="1420932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CEE7B2-FBBA-FE46-B3ED-44406D604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8" y="4349535"/>
            <a:ext cx="7073900" cy="914400"/>
          </a:xfrm>
          <a:prstGeom prst="rect">
            <a:avLst/>
          </a:prstGeo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3314341E-C036-6A4A-A9D1-AB01CDE3D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7" b="27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5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3DA12D-1915-C142-A80D-C011906D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2093495"/>
            <a:ext cx="8515349" cy="4531592"/>
          </a:xfrm>
        </p:spPr>
        <p:txBody>
          <a:bodyPr/>
          <a:lstStyle/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Compiler, Blocks, Button Bar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Many types, many implementation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POP/IOP, use factory to provide common interface for use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Hide specific implement methods -&gt; user friendly</a:t>
            </a:r>
          </a:p>
          <a:p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Many-to-one composition/aggregation: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Blocks in </a:t>
            </a:r>
            <a:r>
              <a:rPr kumimoji="1" lang="en-US" altLang="zh-CN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MainWindow</a:t>
            </a:r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use iterator not index</a:t>
            </a:r>
          </a:p>
          <a:p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Input check when compiling/logging in</a:t>
            </a:r>
          </a:p>
          <a:p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35C0A6-AF57-DE47-B7AF-D46BB11C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Advanced design pattern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53A10F-12F7-834F-8C54-9B332DF11E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(abstract) Factory /</a:t>
            </a:r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iterator / proxy pattern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41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3DA12D-1915-C142-A80D-C011906D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3098"/>
            <a:ext cx="7886700" cy="444386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Redo/undo manager</a:t>
            </a:r>
          </a:p>
          <a:p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GUI core: BUTTONs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Action, Event, Listener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User Action trigger out Events bound with Listener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35C0A6-AF57-DE47-B7AF-D46BB11C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Advanced design pattern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53A10F-12F7-834F-8C54-9B332DF11E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Memento /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Observer pattern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2B15EE-3DB5-1243-842C-7F3DB6559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90" y="3930913"/>
            <a:ext cx="7277819" cy="29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79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6A13C73-76E6-A546-9F0A-02582404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933110"/>
            <a:ext cx="8515348" cy="2376814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This is framework, opensource + plugin mode lead to last-long development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Original Demands &amp; GUI perfection (or switch to JavaFX)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Beautify html output?……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236CA7F-28AA-434D-B6ED-FDF0CB8B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Why is infinite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CE1F13E-B5F7-C242-9EA2-8B492D1F05C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Issues: feature requests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C0F9154B-15BE-E542-A454-345809743089}"/>
              </a:ext>
            </a:extLst>
          </p:cNvPr>
          <p:cNvSpPr txBox="1">
            <a:spLocks/>
          </p:cNvSpPr>
          <p:nvPr/>
        </p:nvSpPr>
        <p:spPr>
          <a:xfrm>
            <a:off x="628648" y="3795437"/>
            <a:ext cx="8515350" cy="714499"/>
          </a:xfrm>
          <a:prstGeom prst="rect">
            <a:avLst/>
          </a:prstGeom>
        </p:spPr>
        <p:txBody>
          <a:bodyPr vert="horz" lIns="91440" tIns="45720" rIns="36576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sz="3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 worry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7BB2723F-5101-EC44-BB8A-E2D07FE3E16C}"/>
              </a:ext>
            </a:extLst>
          </p:cNvPr>
          <p:cNvSpPr txBox="1">
            <a:spLocks/>
          </p:cNvSpPr>
          <p:nvPr/>
        </p:nvSpPr>
        <p:spPr>
          <a:xfrm>
            <a:off x="314324" y="4509936"/>
            <a:ext cx="8515348" cy="1862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Under High concurrency environment, trying to access an object from many others (aggregation)</a:t>
            </a:r>
          </a:p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 need locks for every fields of object? Or a lock for an object? Or a queuer for an object?</a:t>
            </a:r>
          </a:p>
        </p:txBody>
      </p:sp>
    </p:spTree>
    <p:extLst>
      <p:ext uri="{BB962C8B-B14F-4D97-AF65-F5344CB8AC3E}">
        <p14:creationId xmlns:p14="http://schemas.microsoft.com/office/powerpoint/2010/main" val="163450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1705A3-8EF8-2240-B511-491298487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8" y="2965444"/>
            <a:ext cx="6858000" cy="2387600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Thanks for listening</a:t>
            </a:r>
            <a:endParaRPr kumimoji="1" lang="zh-CN" altLang="en-US" sz="3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A640C449-BD0F-0B45-9ECE-C6ED629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7" b="27257"/>
          <a:stretch>
            <a:fillRect/>
          </a:stretch>
        </p:blipFill>
        <p:spPr/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CA9EEBB-61BC-A944-B813-5A3B2DFFCEF7}"/>
              </a:ext>
            </a:extLst>
          </p:cNvPr>
          <p:cNvSpPr txBox="1"/>
          <p:nvPr/>
        </p:nvSpPr>
        <p:spPr>
          <a:xfrm>
            <a:off x="3933643" y="5353044"/>
            <a:ext cx="51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Repo: </a:t>
            </a:r>
            <a:r>
              <a:rPr kumimoji="1" lang="en" altLang="zh-CN" sz="1600" dirty="0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zh-CN" sz="1600" dirty="0" err="1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kumimoji="1" lang="en" altLang="zh-CN" sz="1600" dirty="0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" altLang="zh-CN" sz="1600" dirty="0" err="1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ETOgaosion</a:t>
            </a:r>
            <a:r>
              <a:rPr kumimoji="1" lang="en" altLang="zh-CN" sz="1600" dirty="0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" altLang="zh-CN" sz="1600" dirty="0" err="1">
                <a:solidFill>
                  <a:srgbClr val="4ED4AC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OOP_course</a:t>
            </a:r>
            <a:endParaRPr kumimoji="1" lang="zh-CN" altLang="en-US" sz="1600" dirty="0">
              <a:solidFill>
                <a:srgbClr val="4ED4A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93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2569608"/>
            <a:ext cx="8515350" cy="2950233"/>
          </a:xfrm>
        </p:spPr>
        <p:txBody>
          <a:bodyPr>
            <a:noAutofit/>
          </a:bodyPr>
          <a:lstStyle/>
          <a:p>
            <a:pPr algn="just"/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一般的编辑器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，共同点：一个文本输入块，一个文件格式</a:t>
            </a:r>
            <a:endParaRPr 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Vscode</a:t>
            </a:r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Nova, Sublime Text, </a:t>
            </a:r>
            <a:r>
              <a:rPr 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Xcode</a:t>
            </a:r>
            <a:endParaRPr 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JetBrains, </a:t>
            </a:r>
            <a:r>
              <a:rPr 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Netbeans</a:t>
            </a:r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VS, Android Studio</a:t>
            </a:r>
          </a:p>
          <a:p>
            <a:pPr algn="just"/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Latex, Word, Markdown</a:t>
            </a:r>
          </a:p>
          <a:p>
            <a:pPr algn="just"/>
            <a:endParaRPr 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Jupyter</a:t>
            </a:r>
            <a:r>
              <a:rPr 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NoteBook</a:t>
            </a:r>
            <a:r>
              <a:rPr 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-US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多个文本输入块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，多种输入格式</a:t>
            </a: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代码：支持多种语言，选择适当内核可运行并输出，主要以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为主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Markdown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FA269BB-9CF1-436E-9ADF-E46804694E4E}" type="slidenum">
              <a:rPr lang="en-US">
                <a:latin typeface="PingFang SC" panose="020B0400000000000000" pitchFamily="34" charset="-122"/>
                <a:ea typeface="PingFang SC" panose="020B0400000000000000" pitchFamily="34" charset="-122"/>
              </a:rPr>
              <a:pPr defTabSz="685800"/>
              <a:t>2</a:t>
            </a:fld>
            <a:endParaRPr lang="en-US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distinctiveness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C5F32A6-7FB3-43D2-80F8-5D9A0CBC784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 of ideas</a:t>
            </a:r>
          </a:p>
        </p:txBody>
      </p:sp>
    </p:spTree>
    <p:extLst>
      <p:ext uri="{BB962C8B-B14F-4D97-AF65-F5344CB8AC3E}">
        <p14:creationId xmlns:p14="http://schemas.microsoft.com/office/powerpoint/2010/main" val="179488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4BCB708-F107-444E-B996-A7B4398A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60"/>
            <a:ext cx="8515350" cy="1117102"/>
          </a:xfrm>
        </p:spPr>
        <p:txBody>
          <a:bodyPr>
            <a:normAutofit/>
          </a:bodyPr>
          <a:lstStyle/>
          <a:p>
            <a:r>
              <a:rPr lang="en-US" altLang="zh-CN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Vscode</a:t>
            </a:r>
            <a:r>
              <a:rPr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+ </a:t>
            </a:r>
            <a:r>
              <a:rPr lang="en-US" altLang="zh-CN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Jupyter</a:t>
            </a:r>
            <a:r>
              <a:rPr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NoteBook</a:t>
            </a:r>
            <a:endParaRPr kumimoji="1" lang="zh-CN" altLang="en-US" sz="24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518CF93-1CEA-594E-AD38-E34F36E877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775812"/>
            <a:ext cx="6858000" cy="714499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开发环境颜值天花板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C36F3-3E53-6347-8953-3AC3236F8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2021" r="1522" b="3317"/>
          <a:stretch/>
        </p:blipFill>
        <p:spPr>
          <a:xfrm>
            <a:off x="-87227" y="1362974"/>
            <a:ext cx="9351997" cy="572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A7176F-5D76-4044-9E5D-76620642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9048"/>
            <a:ext cx="7886700" cy="4287303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吸收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：使用块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(Block)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组织输入输出</a:t>
            </a:r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我们要为专业人士设计真正通用的编辑器，甚至可以运行代码（外部编译器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运行环境）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可能的输入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普通文本、富文本、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markdown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、超文本、无限级标题、专业文本（代码、公式）、表格、多媒体（图片、视频）、分隔符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外观上对标市场：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Menu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（工作区、文件、块操作、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、设置、关于）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Side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（文件树、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信息、大纲信息）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Top Bar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（分屏、标签页）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sz="1800" strike="sngStrike" dirty="0">
                <a:latin typeface="PingFang SC" panose="020B0400000000000000" pitchFamily="34" charset="-122"/>
                <a:ea typeface="PingFang SC" panose="020B0400000000000000" pitchFamily="34" charset="-122"/>
              </a:rPr>
              <a:t>Background</a:t>
            </a:r>
          </a:p>
          <a:p>
            <a:pPr algn="just"/>
            <a:endParaRPr 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0E6220-C5E6-7445-9F47-D3B89AE7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59"/>
            <a:ext cx="851535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Infinite Notebook</a:t>
            </a:r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3EE562C1-8331-274A-89CE-0B368956BDD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1018599"/>
            <a:ext cx="6858000" cy="7144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 push it further</a:t>
            </a:r>
          </a:p>
        </p:txBody>
      </p:sp>
    </p:spTree>
    <p:extLst>
      <p:ext uri="{BB962C8B-B14F-4D97-AF65-F5344CB8AC3E}">
        <p14:creationId xmlns:p14="http://schemas.microsoft.com/office/powerpoint/2010/main" val="35129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3DAF16D-E275-BC43-A290-01DEE333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3098"/>
            <a:ext cx="8049524" cy="4901678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Project Manager: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Maven (switch from Gradle)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IDE: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Apache </a:t>
            </a:r>
            <a:r>
              <a:rPr kumimoji="1"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netbeans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: Coding &amp; Drawing GUI</a:t>
            </a:r>
          </a:p>
          <a:p>
            <a:pPr lvl="1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Light-Weight</a:t>
            </a:r>
          </a:p>
          <a:p>
            <a:pPr lvl="1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Full-Featured: Layout Manager Free-Design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IntelliJ IDEA: Download External Library with Maven &amp; UML Diagram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GUI Lib: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 Java swing &amp; </a:t>
            </a:r>
            <a:r>
              <a:rPr kumimoji="1" lang="en-US" altLang="zh-CN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awt</a:t>
            </a:r>
            <a:endParaRPr kumimoji="1"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000" strike="sngStrike" dirty="0">
                <a:latin typeface="PingFang SC" panose="020B0400000000000000" pitchFamily="34" charset="-122"/>
                <a:ea typeface="PingFang SC" panose="020B0400000000000000" pitchFamily="34" charset="-122"/>
              </a:rPr>
              <a:t>- (</a:t>
            </a:r>
            <a:r>
              <a:rPr kumimoji="1" lang="en-US" altLang="zh-CN" sz="2000" strike="sngStrike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javaFx</a:t>
            </a:r>
            <a:r>
              <a:rPr kumimoji="1" lang="en-US" altLang="zh-CN" sz="2000" strike="sngStrike" dirty="0">
                <a:latin typeface="PingFang SC" panose="020B0400000000000000" pitchFamily="34" charset="-122"/>
                <a:ea typeface="PingFang SC" panose="020B0400000000000000" pitchFamily="34" charset="-122"/>
              </a:rPr>
              <a:t> if only I know earlier)</a:t>
            </a:r>
          </a:p>
          <a:p>
            <a:endParaRPr kumimoji="1" lang="zh-CN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96283BF-FE11-7B4D-9289-9285F683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developing environment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63B3A6E-A998-EF48-B506-CF1FA04385C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Trial and error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89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59B5849-AA82-644E-9E88-1E393954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-208328"/>
            <a:ext cx="8515350" cy="1325563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Product overview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27D5B31-96FC-5B44-AD9C-0078F2BDA18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794312"/>
            <a:ext cx="6858000" cy="714499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V0.0.1 beta</a:t>
            </a:r>
          </a:p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Login view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6B48303-21FD-9E44-A5D3-CFDE14490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4305" r="3333" b="5787"/>
          <a:stretch/>
        </p:blipFill>
        <p:spPr>
          <a:xfrm>
            <a:off x="1005856" y="1733098"/>
            <a:ext cx="7132288" cy="51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59B5849-AA82-644E-9E88-1E393954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60"/>
            <a:ext cx="8515350" cy="1002640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Product overview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27D5B31-96FC-5B44-AD9C-0078F2BDA18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000" y="847666"/>
            <a:ext cx="6858000" cy="714499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V0.0.1 beta: main window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35EC97-2882-8B47-BE37-B259A35BB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5" y="1132664"/>
            <a:ext cx="8349449" cy="57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9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79EAB4E-9BEF-0947-B4FE-670098DA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Advanced design pattern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0AE3A1A-6687-8747-B39F-D5240E454D6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Package management</a:t>
            </a:r>
          </a:p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Class diagram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5C95D3-0D35-DE47-8BA2-A87F1A37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2" y="1764751"/>
            <a:ext cx="9174490" cy="514320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E2CEAC-F893-0345-B855-C7D44E1E5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2" y="0"/>
            <a:ext cx="2458450" cy="18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3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3DA12D-1915-C142-A80D-C011906D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00997"/>
            <a:ext cx="9143999" cy="5357003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What’s in common?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Buttons, Input Areas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Blocks: Input, Media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Avoid repetition</a:t>
            </a:r>
          </a:p>
          <a:p>
            <a:endParaRPr kumimoji="1"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What’s Inheritance?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Whether you want to accept all private fields?</a:t>
            </a:r>
          </a:p>
          <a:p>
            <a:r>
              <a:rPr kumimoji="1" lang="en-US" altLang="zh-CN" sz="2000" dirty="0">
                <a:solidFill>
                  <a:srgbClr val="00B09B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https://en.wikipedia.org/wiki/Composition_over_inheritance</a:t>
            </a:r>
            <a:endParaRPr kumimoji="1" lang="en-US" altLang="zh-CN" sz="2000" dirty="0">
              <a:solidFill>
                <a:srgbClr val="00B09B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Composition: With partially same features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组合</a:t>
            </a:r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Really need inheritance: Parent/interface oriented, Upward Transformation</a:t>
            </a:r>
          </a:p>
          <a:p>
            <a:pPr marL="514350" lvl="2">
              <a:spcBef>
                <a:spcPts val="750"/>
              </a:spcBef>
            </a:pP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Advantage: Simplicity (only need to maintain parent)</a:t>
            </a:r>
          </a:p>
          <a:p>
            <a:pPr marL="514350" lvl="2">
              <a:spcBef>
                <a:spcPts val="750"/>
              </a:spcBef>
            </a:pP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(like parent prepare all, inheritance like function with </a:t>
            </a:r>
            <a:r>
              <a:rPr kumimoji="1" lang="en-US" altLang="zh-CN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args</a:t>
            </a: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son choose features)</a:t>
            </a:r>
          </a:p>
          <a:p>
            <a:pPr lvl="0"/>
            <a:r>
              <a:rPr kumimoji="1" lang="en-US" altLang="zh-CN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Aggregation: Has-A</a:t>
            </a:r>
            <a:r>
              <a:rPr kumimoji="1" lang="zh-CN" altLang="en-US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kumimoji="1" lang="zh-CN" altLang="en-US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聚合</a:t>
            </a:r>
            <a:r>
              <a:rPr kumimoji="1" lang="en-US" altLang="zh-CN" sz="20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marL="514350" lvl="2">
              <a:spcBef>
                <a:spcPts val="750"/>
              </a:spcBef>
            </a:pPr>
            <a:endParaRPr kumimoji="1"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35C0A6-AF57-DE47-B7AF-D46BB11C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16142"/>
            <a:ext cx="8515350" cy="1325563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Advanced design pattern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53A10F-12F7-834F-8C54-9B332DF11E4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5998" y="786498"/>
            <a:ext cx="6858000" cy="714499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Feature extraction &amp; use of relation</a:t>
            </a:r>
          </a:p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Parent/interface oriented program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FE5822-F009-BB48-97DD-1D7B22F2B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37" y="1523843"/>
            <a:ext cx="5053261" cy="2137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A1A171-5B40-A44B-93B2-0B9D1112E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20" y="3856692"/>
            <a:ext cx="1628677" cy="18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0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4_3" id="{5081220A-406F-4E9B-BCD4-49AB2F41532B}" vid="{2266A583-3078-4E30-8383-E9FCC2E47A1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4_3" id="{5081220A-406F-4E9B-BCD4-49AB2F41532B}" vid="{E85594C6-B012-40D5-AEC3-10D74896DC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1731</TotalTime>
  <Words>590</Words>
  <Application>Microsoft Macintosh PowerPoint</Application>
  <PresentationFormat>全屏显示(4:3)</PresentationFormat>
  <Paragraphs>94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PingFang SC</vt:lpstr>
      <vt:lpstr>Arial</vt:lpstr>
      <vt:lpstr>Calibri</vt:lpstr>
      <vt:lpstr>Calibri Light</vt:lpstr>
      <vt:lpstr>Open Sans</vt:lpstr>
      <vt:lpstr>1_Custom Design</vt:lpstr>
      <vt:lpstr>Custom Design</vt:lpstr>
      <vt:lpstr>PowerPoint 演示文稿</vt:lpstr>
      <vt:lpstr>distinctiveness</vt:lpstr>
      <vt:lpstr>Vscode + Jupyter NoteBook</vt:lpstr>
      <vt:lpstr>Infinite Notebook</vt:lpstr>
      <vt:lpstr>developing environment</vt:lpstr>
      <vt:lpstr>Product overview</vt:lpstr>
      <vt:lpstr>Product overview</vt:lpstr>
      <vt:lpstr>Advanced design pattern</vt:lpstr>
      <vt:lpstr>Advanced design pattern</vt:lpstr>
      <vt:lpstr>Advanced design pattern</vt:lpstr>
      <vt:lpstr>Advanced design pattern</vt:lpstr>
      <vt:lpstr>Why is infinite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Notebook</dc:title>
  <dc:creator>高 梓源</dc:creator>
  <dc:description>© Copyright PresentationGo.com</dc:description>
  <cp:lastModifiedBy>高 梓源</cp:lastModifiedBy>
  <cp:revision>132</cp:revision>
  <dcterms:created xsi:type="dcterms:W3CDTF">2021-12-21T12:27:26Z</dcterms:created>
  <dcterms:modified xsi:type="dcterms:W3CDTF">2022-01-04T13:51:21Z</dcterms:modified>
  <cp:category>Templates</cp:category>
</cp:coreProperties>
</file>